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46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63" d="100"/>
          <a:sy n="63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Autofit/>
          </a:bodyPr>
          <a:lstStyle/>
          <a:p>
            <a:r>
              <a:rPr lang="en-US" sz="6600" dirty="0"/>
              <a:t>Battle of the Neighborhood in Long </a:t>
            </a:r>
            <a:r>
              <a:rPr lang="en-US" sz="6600" dirty="0" err="1"/>
              <a:t>Isalnd</a:t>
            </a:r>
            <a:r>
              <a:rPr lang="en-US" sz="6600" dirty="0"/>
              <a:t>, New York.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Adam Roberts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July 2020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stairs, hand rail, and abstract object along the wall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026EE9-1327-417A-8629-B8EE460F4C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22123" y="567740"/>
            <a:ext cx="7337494" cy="39856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08460D8-858F-4447-BCD0-490E145B6F18}"/>
              </a:ext>
            </a:extLst>
          </p:cNvPr>
          <p:cNvSpPr txBox="1"/>
          <p:nvPr/>
        </p:nvSpPr>
        <p:spPr>
          <a:xfrm>
            <a:off x="1813560" y="5486400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Combined locations within a 10 mile radius of the new building identified Hicksville the primary and </a:t>
            </a:r>
            <a:r>
              <a:rPr lang="en-US" dirty="0" err="1">
                <a:solidFill>
                  <a:schemeClr val="bg1"/>
                </a:solidFill>
              </a:rPr>
              <a:t>westbury</a:t>
            </a:r>
            <a:r>
              <a:rPr lang="en-US" dirty="0">
                <a:solidFill>
                  <a:schemeClr val="bg1"/>
                </a:solidFill>
              </a:rPr>
              <a:t> as the secondary locations where the family should look.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92B787-3704-43EB-8736-CB0B9F05FA4E}"/>
              </a:ext>
            </a:extLst>
          </p:cNvPr>
          <p:cNvSpPr txBox="1"/>
          <p:nvPr/>
        </p:nvSpPr>
        <p:spPr>
          <a:xfrm>
            <a:off x="188233" y="1382441"/>
            <a:ext cx="1554480" cy="23083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Legend</a:t>
            </a:r>
          </a:p>
          <a:p>
            <a:r>
              <a:rPr lang="en-US" dirty="0"/>
              <a:t>Venues –</a:t>
            </a:r>
          </a:p>
          <a:p>
            <a:r>
              <a:rPr lang="en-US" dirty="0"/>
              <a:t>Gyms – </a:t>
            </a:r>
          </a:p>
          <a:p>
            <a:r>
              <a:rPr lang="en-US" dirty="0"/>
              <a:t>Trains – </a:t>
            </a:r>
          </a:p>
          <a:p>
            <a:r>
              <a:rPr lang="en-US" dirty="0"/>
              <a:t>Gardens-</a:t>
            </a:r>
          </a:p>
          <a:p>
            <a:r>
              <a:rPr lang="en-US" dirty="0"/>
              <a:t>Malls-</a:t>
            </a:r>
          </a:p>
          <a:p>
            <a:r>
              <a:rPr lang="en-US" dirty="0"/>
              <a:t>Hardware-</a:t>
            </a:r>
          </a:p>
          <a:p>
            <a:r>
              <a:rPr lang="en-US" dirty="0"/>
              <a:t>Hospitals -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A824E3-5CDA-46B9-8A26-604D9A98CBEE}"/>
              </a:ext>
            </a:extLst>
          </p:cNvPr>
          <p:cNvSpPr/>
          <p:nvPr/>
        </p:nvSpPr>
        <p:spPr>
          <a:xfrm>
            <a:off x="1281683" y="1825673"/>
            <a:ext cx="197365" cy="198120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FA9B619-9FD4-47AD-B808-16ED1F76FA16}"/>
              </a:ext>
            </a:extLst>
          </p:cNvPr>
          <p:cNvSpPr/>
          <p:nvPr/>
        </p:nvSpPr>
        <p:spPr>
          <a:xfrm>
            <a:off x="1281682" y="2308200"/>
            <a:ext cx="197365" cy="19812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5FF9CCA-7EDE-49EC-9DC5-005AC7FD0D35}"/>
              </a:ext>
            </a:extLst>
          </p:cNvPr>
          <p:cNvSpPr/>
          <p:nvPr/>
        </p:nvSpPr>
        <p:spPr>
          <a:xfrm>
            <a:off x="1241479" y="2083276"/>
            <a:ext cx="197365" cy="19812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C4D8D1-C54C-42A1-9046-D6C891B23487}"/>
              </a:ext>
            </a:extLst>
          </p:cNvPr>
          <p:cNvSpPr/>
          <p:nvPr/>
        </p:nvSpPr>
        <p:spPr>
          <a:xfrm>
            <a:off x="1183767" y="2606776"/>
            <a:ext cx="197365" cy="19812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BB03FA2-9776-4272-A9D7-652ED2F9959E}"/>
              </a:ext>
            </a:extLst>
          </p:cNvPr>
          <p:cNvSpPr/>
          <p:nvPr/>
        </p:nvSpPr>
        <p:spPr>
          <a:xfrm>
            <a:off x="1241478" y="2864470"/>
            <a:ext cx="197365" cy="19812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29999E7-4295-4D85-8224-587F19D6C381}"/>
              </a:ext>
            </a:extLst>
          </p:cNvPr>
          <p:cNvSpPr/>
          <p:nvPr/>
        </p:nvSpPr>
        <p:spPr>
          <a:xfrm>
            <a:off x="1241478" y="3122164"/>
            <a:ext cx="197365" cy="19812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A1D6855-24F5-4B47-BE7A-A7B7E57FCF37}"/>
              </a:ext>
            </a:extLst>
          </p:cNvPr>
          <p:cNvSpPr/>
          <p:nvPr/>
        </p:nvSpPr>
        <p:spPr>
          <a:xfrm>
            <a:off x="1340927" y="3443813"/>
            <a:ext cx="197365" cy="19812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4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 algn="ctr"/>
            <a:r>
              <a:rPr lang="en-US" sz="2400" b="1" i="1" dirty="0">
                <a:solidFill>
                  <a:srgbClr val="FFFFFF"/>
                </a:solidFill>
              </a:rPr>
              <a:t>Background:</a:t>
            </a:r>
            <a:br>
              <a:rPr lang="en-US" sz="2400" b="1" i="1" dirty="0">
                <a:solidFill>
                  <a:srgbClr val="FFFFFF"/>
                </a:solidFill>
              </a:rPr>
            </a:br>
            <a:r>
              <a:rPr lang="en-US" sz="2400" i="1" dirty="0">
                <a:solidFill>
                  <a:srgbClr val="FFFFFF"/>
                </a:solidFill>
              </a:rPr>
              <a:t>A man and his family is moving to Long Island due to a job transfer. The family would like to live in a single home and not in a busy area. Schools are not a big issue because they do not plan to have children. </a:t>
            </a:r>
            <a:br>
              <a:rPr lang="en-US" sz="2400" b="1" i="1" dirty="0">
                <a:solidFill>
                  <a:srgbClr val="FFFFFF"/>
                </a:solidFill>
              </a:rPr>
            </a:br>
            <a:r>
              <a:rPr lang="en-US" sz="2400" b="1" i="1" dirty="0">
                <a:solidFill>
                  <a:srgbClr val="FFFFFF"/>
                </a:solidFill>
              </a:rPr>
              <a:t>Issue:</a:t>
            </a:r>
            <a:br>
              <a:rPr lang="en-US" sz="2400" b="1" i="1" dirty="0">
                <a:solidFill>
                  <a:srgbClr val="FFFFFF"/>
                </a:solidFill>
              </a:rPr>
            </a:br>
            <a:r>
              <a:rPr lang="en-US" sz="2400" i="1" dirty="0">
                <a:solidFill>
                  <a:srgbClr val="FFFFFF"/>
                </a:solidFill>
              </a:rPr>
              <a:t>The move has to happen relatively quickly, and they have found a real estate agent who has been sending lots of homes with in 10-15 miles of the new office. They have 3 days to search for homes and want to narrow down the neighborhood in order to maximize the amount of time looking at homes. </a:t>
            </a:r>
            <a:endParaRPr lang="en-US" sz="2400" b="1" i="1" dirty="0">
              <a:solidFill>
                <a:srgbClr val="FFFFFF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Battle of the Neighborhood in Long </a:t>
            </a:r>
            <a:r>
              <a:rPr lang="en-US" sz="2400" dirty="0" err="1">
                <a:solidFill>
                  <a:schemeClr val="bg1"/>
                </a:solidFill>
              </a:rPr>
              <a:t>Isalnd</a:t>
            </a:r>
            <a:r>
              <a:rPr lang="en-US" sz="2400" dirty="0">
                <a:solidFill>
                  <a:schemeClr val="bg1"/>
                </a:solidFill>
              </a:rPr>
              <a:t>, New York.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 descr="Venues ">
            <a:extLst>
              <a:ext uri="{FF2B5EF4-FFF2-40B4-BE49-F238E27FC236}">
                <a16:creationId xmlns:a16="http://schemas.microsoft.com/office/drawing/2014/main" id="{39026EE9-1327-417A-8629-B8EE460F4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13" y="268942"/>
            <a:ext cx="9296339" cy="410348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08460D8-858F-4447-BCD0-490E145B6F18}"/>
              </a:ext>
            </a:extLst>
          </p:cNvPr>
          <p:cNvSpPr txBox="1"/>
          <p:nvPr/>
        </p:nvSpPr>
        <p:spPr>
          <a:xfrm>
            <a:off x="1813560" y="5486400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Search for venues with in a 10 Mile radius of The new office building Identified 49 Venues.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92B787-3704-43EB-8736-CB0B9F05FA4E}"/>
              </a:ext>
            </a:extLst>
          </p:cNvPr>
          <p:cNvSpPr txBox="1"/>
          <p:nvPr/>
        </p:nvSpPr>
        <p:spPr>
          <a:xfrm>
            <a:off x="259080" y="2926080"/>
            <a:ext cx="1188733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Legend</a:t>
            </a:r>
          </a:p>
          <a:p>
            <a:r>
              <a:rPr lang="en-US" dirty="0"/>
              <a:t>Venues -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A824E3-5CDA-46B9-8A26-604D9A98CBEE}"/>
              </a:ext>
            </a:extLst>
          </p:cNvPr>
          <p:cNvSpPr/>
          <p:nvPr/>
        </p:nvSpPr>
        <p:spPr>
          <a:xfrm>
            <a:off x="1220344" y="3307080"/>
            <a:ext cx="197365" cy="198120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70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 descr="malls">
            <a:extLst>
              <a:ext uri="{FF2B5EF4-FFF2-40B4-BE49-F238E27FC236}">
                <a16:creationId xmlns:a16="http://schemas.microsoft.com/office/drawing/2014/main" id="{39026EE9-1327-417A-8629-B8EE460F4C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05386" y="340134"/>
            <a:ext cx="8349856" cy="410348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08460D8-858F-4447-BCD0-490E145B6F18}"/>
              </a:ext>
            </a:extLst>
          </p:cNvPr>
          <p:cNvSpPr txBox="1"/>
          <p:nvPr/>
        </p:nvSpPr>
        <p:spPr>
          <a:xfrm>
            <a:off x="1813560" y="5486400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Search for venues with in a 10 Mile radius of The new office building Identified 10 malls.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92B787-3704-43EB-8736-CB0B9F05FA4E}"/>
              </a:ext>
            </a:extLst>
          </p:cNvPr>
          <p:cNvSpPr txBox="1"/>
          <p:nvPr/>
        </p:nvSpPr>
        <p:spPr>
          <a:xfrm>
            <a:off x="259080" y="2926080"/>
            <a:ext cx="1188733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Legend</a:t>
            </a:r>
          </a:p>
          <a:p>
            <a:r>
              <a:rPr lang="en-US" dirty="0"/>
              <a:t>Malls -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A824E3-5CDA-46B9-8A26-604D9A98CBEE}"/>
              </a:ext>
            </a:extLst>
          </p:cNvPr>
          <p:cNvSpPr/>
          <p:nvPr/>
        </p:nvSpPr>
        <p:spPr>
          <a:xfrm>
            <a:off x="1220344" y="3307080"/>
            <a:ext cx="197365" cy="19812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12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026EE9-1327-417A-8629-B8EE460F4C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29941" y="340134"/>
            <a:ext cx="7900745" cy="410348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08460D8-858F-4447-BCD0-490E145B6F18}"/>
              </a:ext>
            </a:extLst>
          </p:cNvPr>
          <p:cNvSpPr txBox="1"/>
          <p:nvPr/>
        </p:nvSpPr>
        <p:spPr>
          <a:xfrm>
            <a:off x="1813560" y="5486400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Search for venues with in a 10 Mile radius of The new office building Identified 11 Train Stations.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92B787-3704-43EB-8736-CB0B9F05FA4E}"/>
              </a:ext>
            </a:extLst>
          </p:cNvPr>
          <p:cNvSpPr txBox="1"/>
          <p:nvPr/>
        </p:nvSpPr>
        <p:spPr>
          <a:xfrm>
            <a:off x="259080" y="2926080"/>
            <a:ext cx="1188733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Legend</a:t>
            </a:r>
          </a:p>
          <a:p>
            <a:r>
              <a:rPr lang="en-US" dirty="0"/>
              <a:t>Trains -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A824E3-5CDA-46B9-8A26-604D9A98CBEE}"/>
              </a:ext>
            </a:extLst>
          </p:cNvPr>
          <p:cNvSpPr/>
          <p:nvPr/>
        </p:nvSpPr>
        <p:spPr>
          <a:xfrm>
            <a:off x="1087823" y="3252558"/>
            <a:ext cx="197365" cy="19812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562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026EE9-1327-417A-8629-B8EE460F4C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12887" y="340134"/>
            <a:ext cx="7534853" cy="410348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08460D8-858F-4447-BCD0-490E145B6F18}"/>
              </a:ext>
            </a:extLst>
          </p:cNvPr>
          <p:cNvSpPr txBox="1"/>
          <p:nvPr/>
        </p:nvSpPr>
        <p:spPr>
          <a:xfrm>
            <a:off x="1813560" y="5486400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Search for venues with in a 10 Mile radius of The new office building Identified 29 Gyms.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92B787-3704-43EB-8736-CB0B9F05FA4E}"/>
              </a:ext>
            </a:extLst>
          </p:cNvPr>
          <p:cNvSpPr txBox="1"/>
          <p:nvPr/>
        </p:nvSpPr>
        <p:spPr>
          <a:xfrm>
            <a:off x="259080" y="2926080"/>
            <a:ext cx="1188733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Legend</a:t>
            </a:r>
          </a:p>
          <a:p>
            <a:r>
              <a:rPr lang="en-US" dirty="0"/>
              <a:t>Gym -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A824E3-5CDA-46B9-8A26-604D9A98CBEE}"/>
              </a:ext>
            </a:extLst>
          </p:cNvPr>
          <p:cNvSpPr/>
          <p:nvPr/>
        </p:nvSpPr>
        <p:spPr>
          <a:xfrm>
            <a:off x="1087823" y="3252558"/>
            <a:ext cx="197365" cy="19812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181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026EE9-1327-417A-8629-B8EE460F4C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12887" y="567740"/>
            <a:ext cx="7534853" cy="36482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08460D8-858F-4447-BCD0-490E145B6F18}"/>
              </a:ext>
            </a:extLst>
          </p:cNvPr>
          <p:cNvSpPr txBox="1"/>
          <p:nvPr/>
        </p:nvSpPr>
        <p:spPr>
          <a:xfrm>
            <a:off x="1813560" y="5486400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Search for venues with in a 10 Mile radius of The new office building Identified 26 Hardware stores.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92B787-3704-43EB-8736-CB0B9F05FA4E}"/>
              </a:ext>
            </a:extLst>
          </p:cNvPr>
          <p:cNvSpPr txBox="1"/>
          <p:nvPr/>
        </p:nvSpPr>
        <p:spPr>
          <a:xfrm>
            <a:off x="259080" y="2926080"/>
            <a:ext cx="1188733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Legend</a:t>
            </a:r>
          </a:p>
          <a:p>
            <a:r>
              <a:rPr lang="en-US" dirty="0"/>
              <a:t>Hardware stores -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A824E3-5CDA-46B9-8A26-604D9A98CBEE}"/>
              </a:ext>
            </a:extLst>
          </p:cNvPr>
          <p:cNvSpPr/>
          <p:nvPr/>
        </p:nvSpPr>
        <p:spPr>
          <a:xfrm>
            <a:off x="1160710" y="3583862"/>
            <a:ext cx="197365" cy="19812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46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026EE9-1327-417A-8629-B8EE460F4C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42511" y="567740"/>
            <a:ext cx="7075605" cy="36482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08460D8-858F-4447-BCD0-490E145B6F18}"/>
              </a:ext>
            </a:extLst>
          </p:cNvPr>
          <p:cNvSpPr txBox="1"/>
          <p:nvPr/>
        </p:nvSpPr>
        <p:spPr>
          <a:xfrm>
            <a:off x="1813560" y="5486400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Search for venues with in a 10 Mile radius of The new office building Identified 14 Hospitals.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92B787-3704-43EB-8736-CB0B9F05FA4E}"/>
              </a:ext>
            </a:extLst>
          </p:cNvPr>
          <p:cNvSpPr txBox="1"/>
          <p:nvPr/>
        </p:nvSpPr>
        <p:spPr>
          <a:xfrm>
            <a:off x="259080" y="2926080"/>
            <a:ext cx="155448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Legend</a:t>
            </a:r>
          </a:p>
          <a:p>
            <a:r>
              <a:rPr lang="en-US" dirty="0"/>
              <a:t>Hospitals -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A824E3-5CDA-46B9-8A26-604D9A98CBEE}"/>
              </a:ext>
            </a:extLst>
          </p:cNvPr>
          <p:cNvSpPr/>
          <p:nvPr/>
        </p:nvSpPr>
        <p:spPr>
          <a:xfrm>
            <a:off x="1465510" y="3329940"/>
            <a:ext cx="197365" cy="19812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975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026EE9-1327-417A-8629-B8EE460F4C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74708" y="567740"/>
            <a:ext cx="6611210" cy="36482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08460D8-858F-4447-BCD0-490E145B6F18}"/>
              </a:ext>
            </a:extLst>
          </p:cNvPr>
          <p:cNvSpPr txBox="1"/>
          <p:nvPr/>
        </p:nvSpPr>
        <p:spPr>
          <a:xfrm>
            <a:off x="1813560" y="5486400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Search for venues with in a 10 Mile radius of The new office building Identified 2 Gardens.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92B787-3704-43EB-8736-CB0B9F05FA4E}"/>
              </a:ext>
            </a:extLst>
          </p:cNvPr>
          <p:cNvSpPr txBox="1"/>
          <p:nvPr/>
        </p:nvSpPr>
        <p:spPr>
          <a:xfrm>
            <a:off x="259080" y="2926080"/>
            <a:ext cx="155448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Legend</a:t>
            </a:r>
          </a:p>
          <a:p>
            <a:r>
              <a:rPr lang="en-US" dirty="0"/>
              <a:t>Gardens -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A824E3-5CDA-46B9-8A26-604D9A98CBEE}"/>
              </a:ext>
            </a:extLst>
          </p:cNvPr>
          <p:cNvSpPr/>
          <p:nvPr/>
        </p:nvSpPr>
        <p:spPr>
          <a:xfrm>
            <a:off x="1465510" y="3329940"/>
            <a:ext cx="197365" cy="19812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167038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47854D2-C2B1-4273-BEE8-C059778BC50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2A4E875-040F-4F4E-A5A7-1188084B7F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646C36-D994-4DBD-9A53-9B2DFD8D720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{F6BEA7C3-22D8-4937-AAFB-FA5B8AE06B91}tf56160789_wac</Template>
  <TotalTime>0</TotalTime>
  <Words>329</Words>
  <Application>Microsoft Office PowerPoint</Application>
  <PresentationFormat>Widescreen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Bookman Old Style</vt:lpstr>
      <vt:lpstr>Calibri</vt:lpstr>
      <vt:lpstr>Franklin Gothic Book</vt:lpstr>
      <vt:lpstr>1_RetrospectVTI</vt:lpstr>
      <vt:lpstr>Battle of the Neighborhood in Long Isalnd, New York.</vt:lpstr>
      <vt:lpstr>Background: A man and his family is moving to Long Island due to a job transfer. The family would like to live in a single home and not in a busy area. Schools are not a big issue because they do not plan to have children.  Issue: The move has to happen relatively quickly, and they have found a real estate agent who has been sending lots of homes with in 10-15 miles of the new office. They have 3 days to search for homes and want to narrow down the neighborhood in order to maximize the amount of time looking at homes.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2020-07-24T18:29:14Z</dcterms:created>
  <dcterms:modified xsi:type="dcterms:W3CDTF">2020-07-24T19:08:49Z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